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071" r:id="rId2"/>
    <p:sldId id="1251" r:id="rId3"/>
    <p:sldId id="1212" r:id="rId4"/>
    <p:sldId id="1252" r:id="rId5"/>
    <p:sldId id="1240" r:id="rId6"/>
    <p:sldId id="1241" r:id="rId7"/>
    <p:sldId id="1242" r:id="rId8"/>
    <p:sldId id="1243" r:id="rId9"/>
    <p:sldId id="1244" r:id="rId10"/>
    <p:sldId id="1245" r:id="rId11"/>
    <p:sldId id="1246" r:id="rId12"/>
    <p:sldId id="1247" r:id="rId13"/>
    <p:sldId id="1248" r:id="rId14"/>
    <p:sldId id="1249" r:id="rId15"/>
  </p:sldIdLst>
  <p:sldSz cx="9144000" cy="6858000" type="screen4x3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5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BF"/>
    <a:srgbClr val="034EA2"/>
    <a:srgbClr val="0087CD"/>
    <a:srgbClr val="C68F06"/>
    <a:srgbClr val="DB2C03"/>
    <a:srgbClr val="EBAC07"/>
    <a:srgbClr val="008487"/>
    <a:srgbClr val="163C46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3354" autoAdjust="0"/>
  </p:normalViewPr>
  <p:slideViewPr>
    <p:cSldViewPr>
      <p:cViewPr varScale="1">
        <p:scale>
          <a:sx n="85" d="100"/>
          <a:sy n="85" d="100"/>
        </p:scale>
        <p:origin x="828" y="60"/>
      </p:cViewPr>
      <p:guideLst>
        <p:guide orient="horz" pos="2162"/>
        <p:guide pos="28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376" y="48"/>
      </p:cViewPr>
      <p:guideLst>
        <p:guide orient="horz" pos="2882"/>
        <p:guide pos="2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D3F4A-0CDF-49AA-B423-E7D3D44088EE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637A8-7A7F-415A-B1F1-500C1DDC24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693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4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384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66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156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30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08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4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89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7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7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693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7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82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516885"/>
            <a:ext cx="1796090" cy="4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9pPr>
          </a:lstStyle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项目介绍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92955"/>
            <a:ext cx="6096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516885"/>
            <a:ext cx="1796090" cy="4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9pPr>
          </a:lstStyle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产品运行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92955"/>
            <a:ext cx="6096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516885"/>
            <a:ext cx="1796090" cy="4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9pPr>
          </a:lstStyle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市场分析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92955"/>
            <a:ext cx="6096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516885"/>
            <a:ext cx="1796090" cy="4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9pPr>
          </a:lstStyle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投资回报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92955"/>
            <a:ext cx="6096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2019/2/20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B618-3004-49F5-BD56-B4A0C0CD2654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A58E-532F-41E9-A14C-57F0126E15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-304800" y="1715377"/>
            <a:ext cx="1409700" cy="7829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5" y="1761099"/>
            <a:ext cx="528106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544321"/>
            <a:ext cx="3090862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40" y="2025112"/>
            <a:ext cx="309086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304800" y="3193657"/>
            <a:ext cx="1409700" cy="7829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5" y="3239379"/>
            <a:ext cx="528106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3022601"/>
            <a:ext cx="3090862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40" y="3503391"/>
            <a:ext cx="309086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304800" y="4671937"/>
            <a:ext cx="1409700" cy="78295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5" y="4717659"/>
            <a:ext cx="528106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4500881"/>
            <a:ext cx="3090862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40" y="4981672"/>
            <a:ext cx="309086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82296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600201"/>
            <a:ext cx="82296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21336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2019/2/20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ransition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ndroiddevtools.c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-副本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0528" y="0"/>
            <a:ext cx="10057765" cy="75514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08898" y="2283303"/>
            <a:ext cx="64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</a:t>
            </a: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-Monkey</a:t>
            </a:r>
            <a:endParaRPr 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33"/>
          <p:cNvSpPr txBox="1"/>
          <p:nvPr/>
        </p:nvSpPr>
        <p:spPr>
          <a:xfrm>
            <a:off x="2611886" y="3945060"/>
            <a:ext cx="425704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动脑LOGO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6585" y="1234440"/>
            <a:ext cx="2891155" cy="86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动脑学院</a:t>
            </a:r>
          </a:p>
        </p:txBody>
      </p:sp>
      <p:pic>
        <p:nvPicPr>
          <p:cNvPr id="2" name="图片 1" descr="公司环境组图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740" y="1028065"/>
            <a:ext cx="7293610" cy="54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4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20313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腾讯课堂</a:t>
            </a:r>
            <a:r>
              <a:rPr lang="zh-CN" alt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认证企业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" y="1511935"/>
            <a:ext cx="9142730" cy="46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410347" cy="1611403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272382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动脑学院与腾讯联合运营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 descr="未标题-1-副本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" y="-23495"/>
            <a:ext cx="9142730" cy="690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0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56966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腾讯精品课程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 descr="微信图片_2017092617204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5920" y="1673225"/>
            <a:ext cx="5852160" cy="4389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95736" y="1056005"/>
            <a:ext cx="51845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动脑学院荣获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</a:t>
            </a:r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年腾讯优质课程教育机构</a:t>
            </a: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21525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附加优势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9516" y="2046447"/>
            <a:ext cx="5427803" cy="314368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/>
          </a:p>
        </p:txBody>
      </p:sp>
      <p:sp>
        <p:nvSpPr>
          <p:cNvPr id="9" name="矩形 8"/>
          <p:cNvSpPr/>
          <p:nvPr/>
        </p:nvSpPr>
        <p:spPr>
          <a:xfrm>
            <a:off x="4835611" y="2243327"/>
            <a:ext cx="3790128" cy="1039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latin typeface="冬青黑体简体中文 W3" panose="020B0300000000000000" charset="-122"/>
              <a:ea typeface="冬青黑体简体中文 W3" panose="020B03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79520" y="4476705"/>
            <a:ext cx="1785159" cy="354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latin typeface="冬青黑体简体中文 W3" panose="020B0300000000000000" charset="-122"/>
              <a:ea typeface="冬青黑体简体中文 W3" panose="020B0300000000000000" charset="-122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5066030" y="2623820"/>
            <a:ext cx="775970" cy="360680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口碑</a:t>
            </a:r>
          </a:p>
        </p:txBody>
      </p:sp>
      <p:sp>
        <p:nvSpPr>
          <p:cNvPr id="16" name="Content Placeholder 2"/>
          <p:cNvSpPr txBox="1"/>
          <p:nvPr/>
        </p:nvSpPr>
        <p:spPr>
          <a:xfrm>
            <a:off x="5872378" y="3546377"/>
            <a:ext cx="2753361" cy="837308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☑人脉累计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☑一线互联网公司工作推荐</a:t>
            </a:r>
          </a:p>
        </p:txBody>
      </p:sp>
      <p:sp>
        <p:nvSpPr>
          <p:cNvPr id="17" name="Content Placeholder 2"/>
          <p:cNvSpPr txBox="1"/>
          <p:nvPr/>
        </p:nvSpPr>
        <p:spPr>
          <a:xfrm>
            <a:off x="5872378" y="2408457"/>
            <a:ext cx="2753361" cy="837308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☑ 腾讯课堂口碑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☑ VIP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学院好评</a:t>
            </a:r>
          </a:p>
        </p:txBody>
      </p:sp>
      <p:sp>
        <p:nvSpPr>
          <p:cNvPr id="18" name="Content Placeholder 2"/>
          <p:cNvSpPr txBox="1"/>
          <p:nvPr/>
        </p:nvSpPr>
        <p:spPr>
          <a:xfrm>
            <a:off x="6263005" y="4465955"/>
            <a:ext cx="1621155" cy="222250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高端生态圈</a:t>
            </a:r>
          </a:p>
        </p:txBody>
      </p:sp>
    </p:spTree>
    <p:extLst>
      <p:ext uri="{BB962C8B-B14F-4D97-AF65-F5344CB8AC3E}">
        <p14:creationId xmlns:p14="http://schemas.microsoft.com/office/powerpoint/2010/main" val="4345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532813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Monkey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770F4DA8-1011-4B19-B244-4D3B3EBC1AA7}"/>
              </a:ext>
            </a:extLst>
          </p:cNvPr>
          <p:cNvSpPr txBox="1">
            <a:spLocks/>
          </p:cNvSpPr>
          <p:nvPr/>
        </p:nvSpPr>
        <p:spPr>
          <a:xfrm>
            <a:off x="647564" y="1628800"/>
            <a:ext cx="8172908" cy="439248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200" indent="-4572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·Android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安卓环境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Java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环境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·ADB —— Android Debug Bridge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随机性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hlinkClick r:id="rId4"/>
              </a:rPr>
              <a:t>http://www.androiddevtools.cn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hlinkClick r:id="rId4"/>
              </a:rPr>
              <a:t>/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安装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Java JDK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并配置环境变量（计算机单击右键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-&gt;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-&gt;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高级系统设置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-&gt;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环境变量）；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JAVA_HOME】 【C:\Program Files\Java\jdk-9.0.4 】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path】 【\;%JAVA_HOME%\bin;】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CLASSPATH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】【.;%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JAVA_HOME%\lib\dt.jar;%JAVA_HOME%\lib\tools.jar;】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安装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Android SDK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并配置环境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变量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ANDROID_HOME】【C:\Program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Files\Android\android-</a:t>
            </a:r>
            <a:r>
              <a:rPr lang="en-US" altLang="zh-CN" sz="24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sdk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】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path】 【%ANDROID_HOME%\platform-tools;%ANDROID_HOME%\tools;】 </a:t>
            </a: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xmlns="" id="{F6C04B07-E68D-4E52-BC4F-502E4465D0E2}"/>
              </a:ext>
            </a:extLst>
          </p:cNvPr>
          <p:cNvSpPr txBox="1">
            <a:spLocks/>
          </p:cNvSpPr>
          <p:nvPr/>
        </p:nvSpPr>
        <p:spPr>
          <a:xfrm>
            <a:off x="681512" y="2449967"/>
            <a:ext cx="7884920" cy="1340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700" dirty="0" smtClean="0"/>
              <a:t>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7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532813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性能测试关注点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770F4DA8-1011-4B19-B244-4D3B3EBC1AA7}"/>
              </a:ext>
            </a:extLst>
          </p:cNvPr>
          <p:cNvSpPr txBox="1">
            <a:spLocks/>
          </p:cNvSpPr>
          <p:nvPr/>
        </p:nvSpPr>
        <p:spPr>
          <a:xfrm>
            <a:off x="681512" y="1268760"/>
            <a:ext cx="7994944" cy="540060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硬件指标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内存  储存  接口  电池 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传感器 ： 摄像头  重力感应  陀螺仪 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NFC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响应速度  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页面响应时间  渲染速度  纹理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3D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阴影效果  帧数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弱网  流量 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稳定性  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长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时间操作  多操作 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点击  滑动  长按  旋转  拖拽  后台运行  手势  输入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无响应  崩溃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xmlns="" id="{F6C04B07-E68D-4E52-BC4F-502E4465D0E2}"/>
              </a:ext>
            </a:extLst>
          </p:cNvPr>
          <p:cNvSpPr txBox="1">
            <a:spLocks/>
          </p:cNvSpPr>
          <p:nvPr/>
        </p:nvSpPr>
        <p:spPr>
          <a:xfrm>
            <a:off x="681512" y="2449967"/>
            <a:ext cx="7884920" cy="1340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700" dirty="0" smtClean="0"/>
              <a:t>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532813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性能测试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770F4DA8-1011-4B19-B244-4D3B3EBC1AA7}"/>
              </a:ext>
            </a:extLst>
          </p:cNvPr>
          <p:cNvSpPr txBox="1">
            <a:spLocks/>
          </p:cNvSpPr>
          <p:nvPr/>
        </p:nvSpPr>
        <p:spPr>
          <a:xfrm>
            <a:off x="681512" y="1268760"/>
            <a:ext cx="7994944" cy="540060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ts val="13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2400" dirty="0" smtClean="0"/>
              <a:t>查看</a:t>
            </a:r>
            <a:r>
              <a:rPr lang="zh-CN" altLang="zh-CN" sz="2400" dirty="0"/>
              <a:t>应用</a:t>
            </a:r>
            <a:r>
              <a:rPr lang="en-US" altLang="zh-CN" sz="2400" dirty="0"/>
              <a:t>CPU</a:t>
            </a:r>
            <a:r>
              <a:rPr lang="zh-CN" altLang="zh-CN" sz="2400" dirty="0"/>
              <a:t>消耗</a:t>
            </a:r>
          </a:p>
          <a:p>
            <a:r>
              <a:rPr lang="en-US" altLang="zh-CN" sz="2400" dirty="0" err="1"/>
              <a:t>adb</a:t>
            </a:r>
            <a:r>
              <a:rPr lang="en-US" altLang="zh-CN" sz="2400" dirty="0"/>
              <a:t> shell top -n 1 |find </a:t>
            </a:r>
            <a:r>
              <a:rPr lang="en-US" altLang="zh-CN" sz="2400" dirty="0" smtClean="0"/>
              <a:t>“</a:t>
            </a:r>
            <a:r>
              <a:rPr lang="zh-CN" altLang="en-US" sz="2400" dirty="0"/>
              <a:t>包名</a:t>
            </a:r>
            <a:r>
              <a:rPr lang="en-US" altLang="zh-CN" sz="2400" dirty="0" smtClean="0"/>
              <a:t>"</a:t>
            </a:r>
            <a:endParaRPr lang="zh-CN" altLang="zh-CN" sz="2400" dirty="0"/>
          </a:p>
          <a:p>
            <a:pPr marL="0" indent="0">
              <a:buNone/>
            </a:pPr>
            <a:r>
              <a:rPr lang="en-US" altLang="zh-CN" sz="2400" dirty="0" smtClean="0"/>
              <a:t>  </a:t>
            </a:r>
            <a:r>
              <a:rPr lang="zh-CN" altLang="zh-CN" sz="2400" dirty="0" smtClean="0"/>
              <a:t>查看</a:t>
            </a:r>
            <a:r>
              <a:rPr lang="zh-CN" altLang="zh-CN" sz="2400" dirty="0"/>
              <a:t>应用所占内存</a:t>
            </a:r>
          </a:p>
          <a:p>
            <a:r>
              <a:rPr lang="en-US" altLang="zh-CN" sz="2400" dirty="0" err="1"/>
              <a:t>adb</a:t>
            </a:r>
            <a:r>
              <a:rPr lang="en-US" altLang="zh-CN" sz="2400" dirty="0"/>
              <a:t> shell </a:t>
            </a:r>
            <a:r>
              <a:rPr lang="en-US" altLang="zh-CN" sz="2400" dirty="0" err="1"/>
              <a:t>dumpsys</a:t>
            </a:r>
            <a:r>
              <a:rPr lang="en-US" altLang="zh-CN" sz="2400" dirty="0"/>
              <a:t> </a:t>
            </a:r>
            <a:r>
              <a:rPr lang="en-US" altLang="zh-CN" sz="2400" dirty="0" err="1"/>
              <a:t>meminfo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com.anyview</a:t>
            </a:r>
            <a:endParaRPr lang="zh-CN" altLang="zh-CN" sz="2400" dirty="0"/>
          </a:p>
          <a:p>
            <a:pPr marL="0" indent="0">
              <a:buNone/>
            </a:pPr>
            <a:r>
              <a:rPr lang="zh-CN" altLang="zh-CN" sz="2400" dirty="0"/>
              <a:t>查看应用显卡消耗</a:t>
            </a:r>
          </a:p>
          <a:p>
            <a:r>
              <a:rPr lang="en-US" altLang="zh-CN" sz="2400" dirty="0" err="1"/>
              <a:t>adb</a:t>
            </a:r>
            <a:r>
              <a:rPr lang="en-US" altLang="zh-CN" sz="2400" dirty="0"/>
              <a:t> shell </a:t>
            </a:r>
            <a:r>
              <a:rPr lang="en-US" altLang="zh-CN" sz="2400" dirty="0" err="1"/>
              <a:t>dumpsys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gfxinfo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com.anyview</a:t>
            </a:r>
            <a:endParaRPr lang="zh-CN" altLang="zh-CN" sz="2400" dirty="0"/>
          </a:p>
          <a:p>
            <a:pPr marL="0" indent="0">
              <a:buNone/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xmlns="" id="{F6C04B07-E68D-4E52-BC4F-502E4465D0E2}"/>
              </a:ext>
            </a:extLst>
          </p:cNvPr>
          <p:cNvSpPr txBox="1">
            <a:spLocks/>
          </p:cNvSpPr>
          <p:nvPr/>
        </p:nvSpPr>
        <p:spPr>
          <a:xfrm>
            <a:off x="681512" y="2449967"/>
            <a:ext cx="7884920" cy="1340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700" dirty="0" smtClean="0"/>
              <a:t>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1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341792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动脑学院测试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VIP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系统课程模块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503" y="1747386"/>
            <a:ext cx="4112658" cy="3715566"/>
            <a:chOff x="0" y="1569337"/>
            <a:chExt cx="5484146" cy="4954631"/>
          </a:xfrm>
        </p:grpSpPr>
        <p:sp>
          <p:nvSpPr>
            <p:cNvPr id="851" name="Freeform 5"/>
            <p:cNvSpPr/>
            <p:nvPr/>
          </p:nvSpPr>
          <p:spPr bwMode="auto">
            <a:xfrm>
              <a:off x="1510340" y="1570966"/>
              <a:ext cx="971049" cy="1603209"/>
            </a:xfrm>
            <a:custGeom>
              <a:avLst/>
              <a:gdLst>
                <a:gd name="T0" fmla="*/ 504 w 504"/>
                <a:gd name="T1" fmla="*/ 832 h 832"/>
                <a:gd name="T2" fmla="*/ 0 w 504"/>
                <a:gd name="T3" fmla="*/ 514 h 832"/>
                <a:gd name="T4" fmla="*/ 0 w 504"/>
                <a:gd name="T5" fmla="*/ 0 h 832"/>
                <a:gd name="T6" fmla="*/ 504 w 504"/>
                <a:gd name="T7" fmla="*/ 530 h 832"/>
                <a:gd name="T8" fmla="*/ 504 w 504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832"/>
                  </a:moveTo>
                  <a:cubicBezTo>
                    <a:pt x="336" y="726"/>
                    <a:pt x="168" y="620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77"/>
                    <a:pt x="336" y="353"/>
                    <a:pt x="504" y="530"/>
                  </a:cubicBezTo>
                  <a:cubicBezTo>
                    <a:pt x="504" y="631"/>
                    <a:pt x="504" y="731"/>
                    <a:pt x="504" y="8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2" name="Freeform 6"/>
            <p:cNvSpPr/>
            <p:nvPr/>
          </p:nvSpPr>
          <p:spPr bwMode="auto">
            <a:xfrm>
              <a:off x="1510340" y="2560752"/>
              <a:ext cx="971049" cy="1195075"/>
            </a:xfrm>
            <a:custGeom>
              <a:avLst/>
              <a:gdLst>
                <a:gd name="T0" fmla="*/ 504 w 504"/>
                <a:gd name="T1" fmla="*/ 620 h 620"/>
                <a:gd name="T2" fmla="*/ 0 w 504"/>
                <a:gd name="T3" fmla="*/ 514 h 620"/>
                <a:gd name="T4" fmla="*/ 0 w 504"/>
                <a:gd name="T5" fmla="*/ 0 h 620"/>
                <a:gd name="T6" fmla="*/ 504 w 504"/>
                <a:gd name="T7" fmla="*/ 318 h 620"/>
                <a:gd name="T8" fmla="*/ 504 w 504"/>
                <a:gd name="T9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620"/>
                  </a:moveTo>
                  <a:cubicBezTo>
                    <a:pt x="336" y="585"/>
                    <a:pt x="168" y="54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06"/>
                    <a:pt x="336" y="212"/>
                    <a:pt x="504" y="318"/>
                  </a:cubicBezTo>
                  <a:cubicBezTo>
                    <a:pt x="504" y="419"/>
                    <a:pt x="504" y="519"/>
                    <a:pt x="504" y="62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3" name="Freeform 7"/>
            <p:cNvSpPr/>
            <p:nvPr/>
          </p:nvSpPr>
          <p:spPr bwMode="auto">
            <a:xfrm>
              <a:off x="1510340" y="3551352"/>
              <a:ext cx="971049" cy="990600"/>
            </a:xfrm>
            <a:custGeom>
              <a:avLst/>
              <a:gdLst>
                <a:gd name="T0" fmla="*/ 504 w 504"/>
                <a:gd name="T1" fmla="*/ 408 h 514"/>
                <a:gd name="T2" fmla="*/ 0 w 504"/>
                <a:gd name="T3" fmla="*/ 514 h 514"/>
                <a:gd name="T4" fmla="*/ 0 w 504"/>
                <a:gd name="T5" fmla="*/ 0 h 514"/>
                <a:gd name="T6" fmla="*/ 504 w 504"/>
                <a:gd name="T7" fmla="*/ 106 h 514"/>
                <a:gd name="T8" fmla="*/ 504 w 504"/>
                <a:gd name="T9" fmla="*/ 40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4">
                  <a:moveTo>
                    <a:pt x="504" y="408"/>
                  </a:moveTo>
                  <a:cubicBezTo>
                    <a:pt x="336" y="443"/>
                    <a:pt x="168" y="47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35"/>
                    <a:pt x="336" y="71"/>
                    <a:pt x="504" y="106"/>
                  </a:cubicBezTo>
                  <a:cubicBezTo>
                    <a:pt x="504" y="207"/>
                    <a:pt x="504" y="307"/>
                    <a:pt x="504" y="40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4" name="Freeform 8"/>
            <p:cNvSpPr/>
            <p:nvPr/>
          </p:nvSpPr>
          <p:spPr bwMode="auto">
            <a:xfrm>
              <a:off x="1510340" y="4337478"/>
              <a:ext cx="971049" cy="1194260"/>
            </a:xfrm>
            <a:custGeom>
              <a:avLst/>
              <a:gdLst>
                <a:gd name="T0" fmla="*/ 504 w 504"/>
                <a:gd name="T1" fmla="*/ 302 h 620"/>
                <a:gd name="T2" fmla="*/ 0 w 504"/>
                <a:gd name="T3" fmla="*/ 620 h 620"/>
                <a:gd name="T4" fmla="*/ 0 w 504"/>
                <a:gd name="T5" fmla="*/ 106 h 620"/>
                <a:gd name="T6" fmla="*/ 504 w 504"/>
                <a:gd name="T7" fmla="*/ 0 h 620"/>
                <a:gd name="T8" fmla="*/ 504 w 504"/>
                <a:gd name="T9" fmla="*/ 30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302"/>
                  </a:moveTo>
                  <a:cubicBezTo>
                    <a:pt x="336" y="408"/>
                    <a:pt x="168" y="514"/>
                    <a:pt x="0" y="620"/>
                  </a:cubicBezTo>
                  <a:cubicBezTo>
                    <a:pt x="0" y="449"/>
                    <a:pt x="0" y="277"/>
                    <a:pt x="0" y="106"/>
                  </a:cubicBezTo>
                  <a:cubicBezTo>
                    <a:pt x="168" y="71"/>
                    <a:pt x="336" y="35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5" name="Freeform 9"/>
            <p:cNvSpPr/>
            <p:nvPr/>
          </p:nvSpPr>
          <p:spPr bwMode="auto">
            <a:xfrm>
              <a:off x="1510340" y="4919130"/>
              <a:ext cx="971049" cy="1603209"/>
            </a:xfrm>
            <a:custGeom>
              <a:avLst/>
              <a:gdLst>
                <a:gd name="T0" fmla="*/ 504 w 504"/>
                <a:gd name="T1" fmla="*/ 302 h 832"/>
                <a:gd name="T2" fmla="*/ 0 w 504"/>
                <a:gd name="T3" fmla="*/ 832 h 832"/>
                <a:gd name="T4" fmla="*/ 0 w 504"/>
                <a:gd name="T5" fmla="*/ 318 h 832"/>
                <a:gd name="T6" fmla="*/ 504 w 504"/>
                <a:gd name="T7" fmla="*/ 0 h 832"/>
                <a:gd name="T8" fmla="*/ 504 w 504"/>
                <a:gd name="T9" fmla="*/ 30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302"/>
                  </a:moveTo>
                  <a:cubicBezTo>
                    <a:pt x="336" y="479"/>
                    <a:pt x="168" y="655"/>
                    <a:pt x="0" y="832"/>
                  </a:cubicBezTo>
                  <a:cubicBezTo>
                    <a:pt x="0" y="661"/>
                    <a:pt x="0" y="489"/>
                    <a:pt x="0" y="318"/>
                  </a:cubicBezTo>
                  <a:cubicBezTo>
                    <a:pt x="168" y="212"/>
                    <a:pt x="336" y="106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rgbClr val="392F2E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6" name="Freeform 10"/>
            <p:cNvSpPr/>
            <p:nvPr/>
          </p:nvSpPr>
          <p:spPr bwMode="auto">
            <a:xfrm>
              <a:off x="2481389" y="2591708"/>
              <a:ext cx="1812571" cy="582467"/>
            </a:xfrm>
            <a:custGeom>
              <a:avLst/>
              <a:gdLst>
                <a:gd name="T0" fmla="*/ 790 w 941"/>
                <a:gd name="T1" fmla="*/ 0 h 302"/>
                <a:gd name="T2" fmla="*/ 0 w 941"/>
                <a:gd name="T3" fmla="*/ 0 h 302"/>
                <a:gd name="T4" fmla="*/ 0 w 941"/>
                <a:gd name="T5" fmla="*/ 302 h 302"/>
                <a:gd name="T6" fmla="*/ 790 w 941"/>
                <a:gd name="T7" fmla="*/ 302 h 302"/>
                <a:gd name="T8" fmla="*/ 941 w 941"/>
                <a:gd name="T9" fmla="*/ 151 h 302"/>
                <a:gd name="T10" fmla="*/ 790 w 94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1" h="302">
                  <a:moveTo>
                    <a:pt x="7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790" y="302"/>
                    <a:pt x="790" y="302"/>
                    <a:pt x="790" y="302"/>
                  </a:cubicBezTo>
                  <a:cubicBezTo>
                    <a:pt x="873" y="302"/>
                    <a:pt x="941" y="234"/>
                    <a:pt x="941" y="151"/>
                  </a:cubicBezTo>
                  <a:cubicBezTo>
                    <a:pt x="941" y="67"/>
                    <a:pt x="873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7" name="Freeform 11"/>
            <p:cNvSpPr/>
            <p:nvPr/>
          </p:nvSpPr>
          <p:spPr bwMode="auto">
            <a:xfrm>
              <a:off x="2481389" y="3174175"/>
              <a:ext cx="3002757" cy="581652"/>
            </a:xfrm>
            <a:custGeom>
              <a:avLst/>
              <a:gdLst>
                <a:gd name="T0" fmla="*/ 1408 w 1559"/>
                <a:gd name="T1" fmla="*/ 0 h 302"/>
                <a:gd name="T2" fmla="*/ 0 w 1559"/>
                <a:gd name="T3" fmla="*/ 0 h 302"/>
                <a:gd name="T4" fmla="*/ 0 w 1559"/>
                <a:gd name="T5" fmla="*/ 302 h 302"/>
                <a:gd name="T6" fmla="*/ 1408 w 1559"/>
                <a:gd name="T7" fmla="*/ 302 h 302"/>
                <a:gd name="T8" fmla="*/ 1559 w 1559"/>
                <a:gd name="T9" fmla="*/ 151 h 302"/>
                <a:gd name="T10" fmla="*/ 1408 w 1559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9" h="302">
                  <a:moveTo>
                    <a:pt x="14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408" y="302"/>
                    <a:pt x="1408" y="302"/>
                    <a:pt x="1408" y="302"/>
                  </a:cubicBezTo>
                  <a:cubicBezTo>
                    <a:pt x="1491" y="302"/>
                    <a:pt x="1559" y="234"/>
                    <a:pt x="1559" y="151"/>
                  </a:cubicBezTo>
                  <a:cubicBezTo>
                    <a:pt x="1559" y="67"/>
                    <a:pt x="1491" y="0"/>
                    <a:pt x="1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8" name="Freeform 12"/>
            <p:cNvSpPr/>
            <p:nvPr/>
          </p:nvSpPr>
          <p:spPr bwMode="auto">
            <a:xfrm>
              <a:off x="2481389" y="3755827"/>
              <a:ext cx="2467540" cy="581652"/>
            </a:xfrm>
            <a:custGeom>
              <a:avLst/>
              <a:gdLst>
                <a:gd name="T0" fmla="*/ 1130 w 1281"/>
                <a:gd name="T1" fmla="*/ 0 h 302"/>
                <a:gd name="T2" fmla="*/ 0 w 1281"/>
                <a:gd name="T3" fmla="*/ 0 h 302"/>
                <a:gd name="T4" fmla="*/ 0 w 1281"/>
                <a:gd name="T5" fmla="*/ 302 h 302"/>
                <a:gd name="T6" fmla="*/ 1130 w 1281"/>
                <a:gd name="T7" fmla="*/ 302 h 302"/>
                <a:gd name="T8" fmla="*/ 1281 w 1281"/>
                <a:gd name="T9" fmla="*/ 151 h 302"/>
                <a:gd name="T10" fmla="*/ 1130 w 128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1" h="302">
                  <a:moveTo>
                    <a:pt x="11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130" y="302"/>
                    <a:pt x="1130" y="302"/>
                    <a:pt x="1130" y="302"/>
                  </a:cubicBezTo>
                  <a:cubicBezTo>
                    <a:pt x="1213" y="302"/>
                    <a:pt x="1281" y="234"/>
                    <a:pt x="1281" y="151"/>
                  </a:cubicBezTo>
                  <a:cubicBezTo>
                    <a:pt x="1281" y="68"/>
                    <a:pt x="1213" y="0"/>
                    <a:pt x="1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9" name="Freeform 13"/>
            <p:cNvSpPr/>
            <p:nvPr/>
          </p:nvSpPr>
          <p:spPr bwMode="auto">
            <a:xfrm>
              <a:off x="2481389" y="4337478"/>
              <a:ext cx="1955132" cy="581652"/>
            </a:xfrm>
            <a:custGeom>
              <a:avLst/>
              <a:gdLst>
                <a:gd name="T0" fmla="*/ 864 w 1015"/>
                <a:gd name="T1" fmla="*/ 0 h 302"/>
                <a:gd name="T2" fmla="*/ 0 w 1015"/>
                <a:gd name="T3" fmla="*/ 0 h 302"/>
                <a:gd name="T4" fmla="*/ 0 w 1015"/>
                <a:gd name="T5" fmla="*/ 302 h 302"/>
                <a:gd name="T6" fmla="*/ 864 w 1015"/>
                <a:gd name="T7" fmla="*/ 302 h 302"/>
                <a:gd name="T8" fmla="*/ 1015 w 1015"/>
                <a:gd name="T9" fmla="*/ 151 h 302"/>
                <a:gd name="T10" fmla="*/ 864 w 1015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302">
                  <a:moveTo>
                    <a:pt x="8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64" y="302"/>
                    <a:pt x="864" y="302"/>
                    <a:pt x="864" y="302"/>
                  </a:cubicBezTo>
                  <a:cubicBezTo>
                    <a:pt x="947" y="302"/>
                    <a:pt x="1015" y="235"/>
                    <a:pt x="1015" y="151"/>
                  </a:cubicBezTo>
                  <a:cubicBezTo>
                    <a:pt x="1015" y="68"/>
                    <a:pt x="947" y="0"/>
                    <a:pt x="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0" name="Freeform 14"/>
            <p:cNvSpPr/>
            <p:nvPr/>
          </p:nvSpPr>
          <p:spPr bwMode="auto">
            <a:xfrm>
              <a:off x="2481389" y="4919130"/>
              <a:ext cx="2711931" cy="581652"/>
            </a:xfrm>
            <a:custGeom>
              <a:avLst/>
              <a:gdLst>
                <a:gd name="T0" fmla="*/ 1408 w 1408"/>
                <a:gd name="T1" fmla="*/ 151 h 302"/>
                <a:gd name="T2" fmla="*/ 1268 w 1408"/>
                <a:gd name="T3" fmla="*/ 1 h 302"/>
                <a:gd name="T4" fmla="*/ 1268 w 1408"/>
                <a:gd name="T5" fmla="*/ 0 h 302"/>
                <a:gd name="T6" fmla="*/ 0 w 1408"/>
                <a:gd name="T7" fmla="*/ 0 h 302"/>
                <a:gd name="T8" fmla="*/ 0 w 1408"/>
                <a:gd name="T9" fmla="*/ 302 h 302"/>
                <a:gd name="T10" fmla="*/ 1268 w 1408"/>
                <a:gd name="T11" fmla="*/ 302 h 302"/>
                <a:gd name="T12" fmla="*/ 1268 w 1408"/>
                <a:gd name="T13" fmla="*/ 302 h 302"/>
                <a:gd name="T14" fmla="*/ 1408 w 1408"/>
                <a:gd name="T15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302">
                  <a:moveTo>
                    <a:pt x="1408" y="151"/>
                  </a:moveTo>
                  <a:cubicBezTo>
                    <a:pt x="1408" y="72"/>
                    <a:pt x="1346" y="6"/>
                    <a:pt x="1268" y="1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346" y="296"/>
                    <a:pt x="1408" y="231"/>
                    <a:pt x="1408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1" name="Rectangle 15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2" name="Rectangle 16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8" name="Rectangle 293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9" name="Rectangle 294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0" name="Rectangle 687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1" name="Rectangle 688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4" name="Rectangle 791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5" name="Rectangle 792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Rectangle 904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Rectangle 905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039"/>
            <p:cNvSpPr/>
            <p:nvPr/>
          </p:nvSpPr>
          <p:spPr bwMode="auto">
            <a:xfrm>
              <a:off x="5191691" y="3222238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040"/>
            <p:cNvSpPr/>
            <p:nvPr/>
          </p:nvSpPr>
          <p:spPr bwMode="auto">
            <a:xfrm>
              <a:off x="4649956" y="3803890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041"/>
            <p:cNvSpPr/>
            <p:nvPr/>
          </p:nvSpPr>
          <p:spPr bwMode="auto">
            <a:xfrm>
              <a:off x="4902494" y="4967194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1042"/>
            <p:cNvSpPr/>
            <p:nvPr/>
          </p:nvSpPr>
          <p:spPr bwMode="auto">
            <a:xfrm>
              <a:off x="4143251" y="438554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1043"/>
            <p:cNvSpPr/>
            <p:nvPr/>
          </p:nvSpPr>
          <p:spPr bwMode="auto">
            <a:xfrm>
              <a:off x="4006392" y="263977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Group 1050"/>
            <p:cNvGrpSpPr/>
            <p:nvPr/>
          </p:nvGrpSpPr>
          <p:grpSpPr>
            <a:xfrm>
              <a:off x="497872" y="4806689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052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3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4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5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6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7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8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9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Group 1060"/>
            <p:cNvGrpSpPr/>
            <p:nvPr/>
          </p:nvGrpSpPr>
          <p:grpSpPr>
            <a:xfrm>
              <a:off x="495719" y="3827954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06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1063"/>
            <p:cNvGrpSpPr/>
            <p:nvPr/>
          </p:nvGrpSpPr>
          <p:grpSpPr>
            <a:xfrm>
              <a:off x="548788" y="2825660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065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6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Group 1066"/>
            <p:cNvGrpSpPr/>
            <p:nvPr/>
          </p:nvGrpSpPr>
          <p:grpSpPr>
            <a:xfrm>
              <a:off x="522204" y="5833008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068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9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0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Group 1070"/>
            <p:cNvGrpSpPr/>
            <p:nvPr/>
          </p:nvGrpSpPr>
          <p:grpSpPr>
            <a:xfrm>
              <a:off x="522998" y="1828650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1072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3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4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107" name="Freeform 1106"/>
          <p:cNvSpPr>
            <a:spLocks noEditPoints="1"/>
          </p:cNvSpPr>
          <p:nvPr/>
        </p:nvSpPr>
        <p:spPr bwMode="auto">
          <a:xfrm>
            <a:off x="4525180" y="4331050"/>
            <a:ext cx="284924" cy="325854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72" tIns="34287" rIns="68572" bIns="34287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675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8" name="Freeform 1107"/>
          <p:cNvSpPr>
            <a:spLocks noEditPoints="1"/>
          </p:cNvSpPr>
          <p:nvPr/>
        </p:nvSpPr>
        <p:spPr bwMode="auto">
          <a:xfrm>
            <a:off x="4540920" y="3400555"/>
            <a:ext cx="228255" cy="360485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72" tIns="34287" rIns="68572" bIns="34287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675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9" name="Freeform 1108"/>
          <p:cNvSpPr>
            <a:spLocks noEditPoints="1"/>
          </p:cNvSpPr>
          <p:nvPr/>
        </p:nvSpPr>
        <p:spPr bwMode="auto">
          <a:xfrm>
            <a:off x="4499992" y="2442382"/>
            <a:ext cx="310111" cy="316409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72" tIns="34287" rIns="68572" bIns="34287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675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3" name="TextBox 1112"/>
          <p:cNvSpPr txBox="1"/>
          <p:nvPr/>
        </p:nvSpPr>
        <p:spPr>
          <a:xfrm>
            <a:off x="4786210" y="2420888"/>
            <a:ext cx="383611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功能测试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直播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个半月</a:t>
            </a: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112"/>
          <p:cNvSpPr txBox="1"/>
          <p:nvPr/>
        </p:nvSpPr>
        <p:spPr>
          <a:xfrm>
            <a:off x="4769701" y="3337193"/>
            <a:ext cx="327655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自动化测试    直播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个半月</a:t>
            </a:r>
          </a:p>
          <a:p>
            <a:pPr algn="just"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112"/>
          <p:cNvSpPr txBox="1"/>
          <p:nvPr/>
        </p:nvSpPr>
        <p:spPr>
          <a:xfrm>
            <a:off x="4810102" y="4243206"/>
            <a:ext cx="294812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性能测试    直播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个半月</a:t>
            </a:r>
          </a:p>
          <a:p>
            <a:pPr algn="just"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7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626371" cy="171347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面向人群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493995" y="2852936"/>
            <a:ext cx="3571103" cy="803190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 rot="16200000">
            <a:off x="3174300" y="1962137"/>
            <a:ext cx="978408" cy="803189"/>
          </a:xfrm>
          <a:prstGeom prst="homePlate">
            <a:avLst>
              <a:gd name="adj" fmla="val 3153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0800000">
            <a:off x="4748838" y="3868084"/>
            <a:ext cx="3571103" cy="803190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五边形 9"/>
          <p:cNvSpPr/>
          <p:nvPr/>
        </p:nvSpPr>
        <p:spPr>
          <a:xfrm rot="5400000">
            <a:off x="4661228" y="4758884"/>
            <a:ext cx="978408" cy="803189"/>
          </a:xfrm>
          <a:prstGeom prst="homePlate">
            <a:avLst>
              <a:gd name="adj" fmla="val 3153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 flipV="1">
            <a:off x="4748837" y="2852936"/>
            <a:ext cx="3571103" cy="803190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五边形 11"/>
          <p:cNvSpPr/>
          <p:nvPr/>
        </p:nvSpPr>
        <p:spPr>
          <a:xfrm rot="16200000" flipV="1">
            <a:off x="4661227" y="1962137"/>
            <a:ext cx="978408" cy="803189"/>
          </a:xfrm>
          <a:prstGeom prst="homePlate">
            <a:avLst>
              <a:gd name="adj" fmla="val 3153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 flipV="1">
            <a:off x="493994" y="3868085"/>
            <a:ext cx="3571103" cy="803190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 rot="5400000" flipV="1">
            <a:off x="3174299" y="4758885"/>
            <a:ext cx="978408" cy="803189"/>
          </a:xfrm>
          <a:prstGeom prst="homePlate">
            <a:avLst>
              <a:gd name="adj" fmla="val 3153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00617" y="4084182"/>
            <a:ext cx="456521" cy="454724"/>
            <a:chOff x="4557733" y="2434359"/>
            <a:chExt cx="512624" cy="510606"/>
          </a:xfrm>
          <a:solidFill>
            <a:schemeClr val="bg1"/>
          </a:solidFill>
        </p:grpSpPr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37384" y="3009432"/>
            <a:ext cx="418013" cy="401997"/>
            <a:chOff x="6159731" y="1864447"/>
            <a:chExt cx="469385" cy="451400"/>
          </a:xfrm>
          <a:solidFill>
            <a:schemeClr val="bg1"/>
          </a:solidFill>
        </p:grpSpPr>
        <p:sp>
          <p:nvSpPr>
            <p:cNvPr id="21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22" name="Freeform 134"/>
            <p:cNvSpPr/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69799" y="4147801"/>
            <a:ext cx="377867" cy="327486"/>
            <a:chOff x="7090992" y="4839631"/>
            <a:chExt cx="424306" cy="367732"/>
          </a:xfrm>
          <a:solidFill>
            <a:schemeClr val="bg1"/>
          </a:solidFill>
        </p:grpSpPr>
        <p:sp>
          <p:nvSpPr>
            <p:cNvPr id="24" name="Freeform 19"/>
            <p:cNvSpPr/>
            <p:nvPr/>
          </p:nvSpPr>
          <p:spPr bwMode="auto">
            <a:xfrm>
              <a:off x="7156995" y="4994536"/>
              <a:ext cx="86882" cy="152885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7282266" y="4937962"/>
              <a:ext cx="86882" cy="209459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7408885" y="4891491"/>
              <a:ext cx="86882" cy="255931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/>
            <p:nvPr/>
          </p:nvSpPr>
          <p:spPr bwMode="auto">
            <a:xfrm>
              <a:off x="7090992" y="4839631"/>
              <a:ext cx="424306" cy="367732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69799" y="3082412"/>
            <a:ext cx="347824" cy="344238"/>
            <a:chOff x="4270293" y="4090633"/>
            <a:chExt cx="390570" cy="386543"/>
          </a:xfrm>
          <a:solidFill>
            <a:schemeClr val="bg1"/>
          </a:solidFill>
        </p:grpSpPr>
        <p:sp>
          <p:nvSpPr>
            <p:cNvPr id="29" name="Freeform 136"/>
            <p:cNvSpPr/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0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241415" y="2171935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18245" y="4838858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05173" y="2175767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07847" y="4914256"/>
            <a:ext cx="680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40"/>
          <p:cNvSpPr txBox="1"/>
          <p:nvPr/>
        </p:nvSpPr>
        <p:spPr>
          <a:xfrm>
            <a:off x="251520" y="2175767"/>
            <a:ext cx="256507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零基础小白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40"/>
          <p:cNvSpPr txBox="1"/>
          <p:nvPr/>
        </p:nvSpPr>
        <p:spPr>
          <a:xfrm>
            <a:off x="-848826" y="4931191"/>
            <a:ext cx="369136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自学</a:t>
            </a:r>
          </a:p>
        </p:txBody>
      </p:sp>
      <p:sp>
        <p:nvSpPr>
          <p:cNvPr id="38" name="文本框 3"/>
          <p:cNvSpPr txBox="1"/>
          <p:nvPr/>
        </p:nvSpPr>
        <p:spPr>
          <a:xfrm>
            <a:off x="5651361" y="4965534"/>
            <a:ext cx="30250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希望提升自己，向自动化、性能测试发展的同学</a:t>
            </a:r>
          </a:p>
        </p:txBody>
      </p:sp>
      <p:pic>
        <p:nvPicPr>
          <p:cNvPr id="39" name="图片 38" descr="图片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2342" y="2936240"/>
            <a:ext cx="1619250" cy="1619250"/>
          </a:xfrm>
          <a:prstGeom prst="rect">
            <a:avLst/>
          </a:prstGeom>
        </p:spPr>
      </p:pic>
      <p:sp>
        <p:nvSpPr>
          <p:cNvPr id="40" name="文本框 40"/>
          <p:cNvSpPr txBox="1"/>
          <p:nvPr/>
        </p:nvSpPr>
        <p:spPr>
          <a:xfrm>
            <a:off x="5765127" y="2214554"/>
            <a:ext cx="337887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希望摆脱点点点现状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12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42624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测试优势</a:t>
            </a:r>
          </a:p>
        </p:txBody>
      </p:sp>
      <p:sp>
        <p:nvSpPr>
          <p:cNvPr id="37" name="矩形 36"/>
          <p:cNvSpPr/>
          <p:nvPr/>
        </p:nvSpPr>
        <p:spPr>
          <a:xfrm>
            <a:off x="611560" y="1196752"/>
            <a:ext cx="74250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accent1"/>
                </a:solidFill>
                <a:uFillTx/>
                <a:latin typeface="+中文正文" charset="0"/>
                <a:sym typeface="+mn-ea"/>
              </a:rPr>
              <a:t>企业必备，不可或缺</a:t>
            </a:r>
          </a:p>
        </p:txBody>
      </p:sp>
      <p:sp>
        <p:nvSpPr>
          <p:cNvPr id="40" name="矩形 39"/>
          <p:cNvSpPr/>
          <p:nvPr/>
        </p:nvSpPr>
        <p:spPr>
          <a:xfrm>
            <a:off x="611560" y="2619266"/>
            <a:ext cx="712879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accent1"/>
                </a:solidFill>
                <a:uFillTx/>
                <a:latin typeface="+中文正文" charset="0"/>
                <a:sym typeface="+mn-ea"/>
              </a:rPr>
              <a:t>接触领域广，职业视野宽</a:t>
            </a:r>
          </a:p>
        </p:txBody>
      </p:sp>
      <p:sp>
        <p:nvSpPr>
          <p:cNvPr id="43" name="矩形 42"/>
          <p:cNvSpPr/>
          <p:nvPr/>
        </p:nvSpPr>
        <p:spPr>
          <a:xfrm>
            <a:off x="611560" y="4001202"/>
            <a:ext cx="61206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accent1"/>
                </a:solidFill>
                <a:uFillTx/>
                <a:latin typeface="+中文正文" charset="0"/>
                <a:sym typeface="+mn-ea"/>
              </a:rPr>
              <a:t>入门门槛低，发展空间大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1505" y="3140710"/>
            <a:ext cx="60051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工作过程中与开发、产品、服务、</a:t>
            </a:r>
            <a:r>
              <a:rPr lang="en-US" altLang="zh-CN" sz="1600" dirty="0"/>
              <a:t>QA</a:t>
            </a:r>
            <a:r>
              <a:rPr lang="zh-CN" altLang="en-US" sz="1600" dirty="0"/>
              <a:t>各个职能部门以及客户频繁接触，职业视野更宽阔。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3260" y="1728470"/>
            <a:ext cx="604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人工智能、互联网、游戏、传统行业</a:t>
            </a:r>
            <a:r>
              <a:rPr lang="en-US" altLang="zh-CN" sz="1600" dirty="0"/>
              <a:t>……</a:t>
            </a:r>
            <a:r>
              <a:rPr lang="zh-CN" altLang="en-US" sz="1600" dirty="0"/>
              <a:t>任何对产品质量有要求的企业，测试岗位都不可或缺。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11505" y="4446721"/>
            <a:ext cx="51911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/>
              <a:t>转行</a:t>
            </a:r>
            <a:r>
              <a:rPr lang="en-US" altLang="zh-CN" sz="1600" dirty="0"/>
              <a:t>IT</a:t>
            </a:r>
            <a:r>
              <a:rPr lang="zh-CN" altLang="en-US" sz="1600" dirty="0"/>
              <a:t>业的敲门砖，</a:t>
            </a:r>
            <a:r>
              <a:rPr lang="zh-CN" altLang="en-US" sz="1600" dirty="0">
                <a:latin typeface="+mn-ea"/>
                <a:sym typeface="+mn-ea"/>
              </a:rPr>
              <a:t>自动化、资深性能测试，</a:t>
            </a:r>
            <a:r>
              <a:rPr lang="zh-CN" sz="1600" dirty="0">
                <a:latin typeface="+mn-ea"/>
                <a:sym typeface="+mn-ea"/>
              </a:rPr>
              <a:t>多方向发展，薪资丰厚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611560" y="5174753"/>
            <a:ext cx="7425078" cy="52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uFillTx/>
                <a:latin typeface="+中文正文" charset="0"/>
              </a:rPr>
              <a:t>行业前景好，人才缺口大</a:t>
            </a:r>
          </a:p>
        </p:txBody>
      </p:sp>
      <p:sp>
        <p:nvSpPr>
          <p:cNvPr id="5" name="矩形 4"/>
          <p:cNvSpPr/>
          <p:nvPr/>
        </p:nvSpPr>
        <p:spPr>
          <a:xfrm>
            <a:off x="643890" y="5696585"/>
            <a:ext cx="516064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sz="1600" dirty="0">
                <a:latin typeface="+mn-ea"/>
              </a:rPr>
              <a:t>行业发展年轻，招聘需求逐年增长，技术发展处于上升阶段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4535" y="4523105"/>
            <a:ext cx="3331845" cy="23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733167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的优势</a:t>
            </a:r>
          </a:p>
        </p:txBody>
      </p:sp>
      <p:sp>
        <p:nvSpPr>
          <p:cNvPr id="19" name="Freeform 8"/>
          <p:cNvSpPr/>
          <p:nvPr/>
        </p:nvSpPr>
        <p:spPr bwMode="auto">
          <a:xfrm>
            <a:off x="2000126" y="4168652"/>
            <a:ext cx="115029" cy="226463"/>
          </a:xfrm>
          <a:custGeom>
            <a:avLst/>
            <a:gdLst>
              <a:gd name="T0" fmla="*/ 33 w 44"/>
              <a:gd name="T1" fmla="*/ 86 h 86"/>
              <a:gd name="T2" fmla="*/ 25 w 44"/>
              <a:gd name="T3" fmla="*/ 83 h 86"/>
              <a:gd name="T4" fmla="*/ 3 w 44"/>
              <a:gd name="T5" fmla="*/ 62 h 86"/>
              <a:gd name="T6" fmla="*/ 0 w 44"/>
              <a:gd name="T7" fmla="*/ 54 h 86"/>
              <a:gd name="T8" fmla="*/ 0 w 44"/>
              <a:gd name="T9" fmla="*/ 54 h 86"/>
              <a:gd name="T10" fmla="*/ 0 w 44"/>
              <a:gd name="T11" fmla="*/ 54 h 86"/>
              <a:gd name="T12" fmla="*/ 0 w 44"/>
              <a:gd name="T13" fmla="*/ 11 h 86"/>
              <a:gd name="T14" fmla="*/ 11 w 44"/>
              <a:gd name="T15" fmla="*/ 0 h 86"/>
              <a:gd name="T16" fmla="*/ 22 w 44"/>
              <a:gd name="T17" fmla="*/ 11 h 86"/>
              <a:gd name="T18" fmla="*/ 22 w 44"/>
              <a:gd name="T19" fmla="*/ 50 h 86"/>
              <a:gd name="T20" fmla="*/ 40 w 44"/>
              <a:gd name="T21" fmla="*/ 68 h 86"/>
              <a:gd name="T22" fmla="*/ 40 w 44"/>
              <a:gd name="T23" fmla="*/ 83 h 86"/>
              <a:gd name="T24" fmla="*/ 33 w 44"/>
              <a:gd name="T2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" h="86">
                <a:moveTo>
                  <a:pt x="33" y="86"/>
                </a:moveTo>
                <a:cubicBezTo>
                  <a:pt x="30" y="86"/>
                  <a:pt x="27" y="85"/>
                  <a:pt x="25" y="83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0"/>
                  <a:pt x="0" y="57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50"/>
                  <a:pt x="22" y="50"/>
                  <a:pt x="22" y="50"/>
                </a:cubicBezTo>
                <a:cubicBezTo>
                  <a:pt x="40" y="68"/>
                  <a:pt x="40" y="68"/>
                  <a:pt x="40" y="68"/>
                </a:cubicBezTo>
                <a:cubicBezTo>
                  <a:pt x="44" y="72"/>
                  <a:pt x="44" y="79"/>
                  <a:pt x="40" y="83"/>
                </a:cubicBezTo>
                <a:cubicBezTo>
                  <a:pt x="38" y="85"/>
                  <a:pt x="35" y="86"/>
                  <a:pt x="33" y="8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37384" y="3009432"/>
            <a:ext cx="418013" cy="401997"/>
            <a:chOff x="6159731" y="1864447"/>
            <a:chExt cx="469385" cy="451400"/>
          </a:xfrm>
          <a:solidFill>
            <a:schemeClr val="bg1"/>
          </a:solidFill>
        </p:grpSpPr>
        <p:sp>
          <p:nvSpPr>
            <p:cNvPr id="21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22" name="Freeform 134"/>
            <p:cNvSpPr/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69799" y="4147801"/>
            <a:ext cx="377867" cy="327486"/>
            <a:chOff x="7090992" y="4839631"/>
            <a:chExt cx="424306" cy="367732"/>
          </a:xfrm>
          <a:solidFill>
            <a:schemeClr val="bg1"/>
          </a:solidFill>
        </p:grpSpPr>
        <p:sp>
          <p:nvSpPr>
            <p:cNvPr id="24" name="Freeform 19"/>
            <p:cNvSpPr/>
            <p:nvPr/>
          </p:nvSpPr>
          <p:spPr bwMode="auto">
            <a:xfrm>
              <a:off x="7156995" y="4994536"/>
              <a:ext cx="86882" cy="152885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7282266" y="4937962"/>
              <a:ext cx="86882" cy="209459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7408885" y="4891491"/>
              <a:ext cx="86882" cy="255931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/>
            <p:nvPr/>
          </p:nvSpPr>
          <p:spPr bwMode="auto">
            <a:xfrm>
              <a:off x="7090992" y="4839631"/>
              <a:ext cx="424306" cy="367732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69799" y="3082412"/>
            <a:ext cx="347824" cy="344238"/>
            <a:chOff x="4270293" y="4090633"/>
            <a:chExt cx="390570" cy="386543"/>
          </a:xfrm>
          <a:solidFill>
            <a:schemeClr val="bg1"/>
          </a:solidFill>
        </p:grpSpPr>
        <p:sp>
          <p:nvSpPr>
            <p:cNvPr id="29" name="Freeform 136"/>
            <p:cNvSpPr/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0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241415" y="2171935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05173" y="2175767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文本框 40"/>
          <p:cNvSpPr txBox="1"/>
          <p:nvPr/>
        </p:nvSpPr>
        <p:spPr>
          <a:xfrm>
            <a:off x="1619672" y="1802603"/>
            <a:ext cx="140403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自学测试</a:t>
            </a:r>
          </a:p>
        </p:txBody>
      </p:sp>
      <p:pic>
        <p:nvPicPr>
          <p:cNvPr id="1026" name="Picture 2" descr="https://timgsa.baidu.com/timg?image&amp;quality=80&amp;size=b9999_10000&amp;sec=1510998526554&amp;di=6bb069724e899701b106a448255f562b&amp;imgtype=0&amp;src=http%3A%2F%2Fbpic.ooopic.com%2F16%2F25%2F31%2F16253104-33cf211e452c6d883e3779ba3cd0eb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72" y="1638086"/>
            <a:ext cx="1253559" cy="7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40"/>
          <p:cNvSpPr txBox="1"/>
          <p:nvPr/>
        </p:nvSpPr>
        <p:spPr>
          <a:xfrm>
            <a:off x="5893047" y="1782328"/>
            <a:ext cx="155927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系统学习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896872" y="2582765"/>
            <a:ext cx="117135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学习时间</a:t>
            </a:r>
          </a:p>
        </p:txBody>
      </p:sp>
      <p:sp>
        <p:nvSpPr>
          <p:cNvPr id="42" name="文本框 40"/>
          <p:cNvSpPr txBox="1"/>
          <p:nvPr/>
        </p:nvSpPr>
        <p:spPr>
          <a:xfrm>
            <a:off x="5982320" y="2537311"/>
            <a:ext cx="14472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4-5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</p:txBody>
      </p:sp>
      <p:sp>
        <p:nvSpPr>
          <p:cNvPr id="43" name="文本框 40"/>
          <p:cNvSpPr txBox="1"/>
          <p:nvPr/>
        </p:nvSpPr>
        <p:spPr>
          <a:xfrm>
            <a:off x="1952984" y="2558667"/>
            <a:ext cx="96826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年半</a:t>
            </a:r>
          </a:p>
        </p:txBody>
      </p:sp>
      <p:sp>
        <p:nvSpPr>
          <p:cNvPr id="44" name="文本框 40"/>
          <p:cNvSpPr txBox="1"/>
          <p:nvPr/>
        </p:nvSpPr>
        <p:spPr>
          <a:xfrm>
            <a:off x="5837391" y="3182456"/>
            <a:ext cx="216023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专业老师指导解答</a:t>
            </a:r>
          </a:p>
        </p:txBody>
      </p:sp>
      <p:sp>
        <p:nvSpPr>
          <p:cNvPr id="45" name="文本框 40"/>
          <p:cNvSpPr txBox="1"/>
          <p:nvPr/>
        </p:nvSpPr>
        <p:spPr>
          <a:xfrm>
            <a:off x="3896872" y="3190543"/>
            <a:ext cx="117135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学习指导</a:t>
            </a:r>
          </a:p>
        </p:txBody>
      </p:sp>
      <p:sp>
        <p:nvSpPr>
          <p:cNvPr id="46" name="文本框 40"/>
          <p:cNvSpPr txBox="1"/>
          <p:nvPr/>
        </p:nvSpPr>
        <p:spPr>
          <a:xfrm>
            <a:off x="1188085" y="3166323"/>
            <a:ext cx="238950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无、各种地方翻资料</a:t>
            </a:r>
          </a:p>
        </p:txBody>
      </p:sp>
      <p:sp>
        <p:nvSpPr>
          <p:cNvPr id="47" name="文本框 40"/>
          <p:cNvSpPr txBox="1"/>
          <p:nvPr/>
        </p:nvSpPr>
        <p:spPr>
          <a:xfrm>
            <a:off x="5836112" y="3825173"/>
            <a:ext cx="223229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大企业级项目实战</a:t>
            </a:r>
          </a:p>
        </p:txBody>
      </p:sp>
      <p:sp>
        <p:nvSpPr>
          <p:cNvPr id="48" name="文本框 40"/>
          <p:cNvSpPr txBox="1"/>
          <p:nvPr/>
        </p:nvSpPr>
        <p:spPr>
          <a:xfrm>
            <a:off x="3904700" y="3866038"/>
            <a:ext cx="117135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项目锤炼</a:t>
            </a:r>
          </a:p>
        </p:txBody>
      </p:sp>
      <p:sp>
        <p:nvSpPr>
          <p:cNvPr id="49" name="文本框 40"/>
          <p:cNvSpPr txBox="1"/>
          <p:nvPr/>
        </p:nvSpPr>
        <p:spPr>
          <a:xfrm>
            <a:off x="797930" y="3867631"/>
            <a:ext cx="316033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无项目，停留在理论阶段</a:t>
            </a:r>
          </a:p>
        </p:txBody>
      </p:sp>
      <p:sp>
        <p:nvSpPr>
          <p:cNvPr id="50" name="文本框 40"/>
          <p:cNvSpPr txBox="1"/>
          <p:nvPr/>
        </p:nvSpPr>
        <p:spPr>
          <a:xfrm>
            <a:off x="3923928" y="4544924"/>
            <a:ext cx="117135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学习环境</a:t>
            </a:r>
          </a:p>
        </p:txBody>
      </p:sp>
      <p:sp>
        <p:nvSpPr>
          <p:cNvPr id="51" name="文本框 40"/>
          <p:cNvSpPr txBox="1"/>
          <p:nvPr/>
        </p:nvSpPr>
        <p:spPr>
          <a:xfrm>
            <a:off x="5615294" y="4420706"/>
            <a:ext cx="28647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一群爱学习的同学和有经验的师兄师姐</a:t>
            </a:r>
          </a:p>
        </p:txBody>
      </p:sp>
      <p:sp>
        <p:nvSpPr>
          <p:cNvPr id="52" name="文本框 40"/>
          <p:cNvSpPr txBox="1"/>
          <p:nvPr/>
        </p:nvSpPr>
        <p:spPr>
          <a:xfrm>
            <a:off x="1888476" y="4582542"/>
            <a:ext cx="117135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闭门造车</a:t>
            </a:r>
          </a:p>
        </p:txBody>
      </p:sp>
      <p:sp>
        <p:nvSpPr>
          <p:cNvPr id="53" name="文本框 40"/>
          <p:cNvSpPr txBox="1"/>
          <p:nvPr/>
        </p:nvSpPr>
        <p:spPr>
          <a:xfrm>
            <a:off x="3904700" y="5145088"/>
            <a:ext cx="117135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就业环境</a:t>
            </a:r>
          </a:p>
        </p:txBody>
      </p:sp>
      <p:sp>
        <p:nvSpPr>
          <p:cNvPr id="54" name="文本框 40"/>
          <p:cNvSpPr txBox="1"/>
          <p:nvPr/>
        </p:nvSpPr>
        <p:spPr>
          <a:xfrm>
            <a:off x="5615294" y="5134475"/>
            <a:ext cx="286474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丰富的资源人脉企业圈</a:t>
            </a:r>
          </a:p>
        </p:txBody>
      </p:sp>
      <p:sp>
        <p:nvSpPr>
          <p:cNvPr id="55" name="文本框 40"/>
          <p:cNvSpPr txBox="1"/>
          <p:nvPr/>
        </p:nvSpPr>
        <p:spPr>
          <a:xfrm>
            <a:off x="1888476" y="5134475"/>
            <a:ext cx="117135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求职无门</a:t>
            </a:r>
          </a:p>
        </p:txBody>
      </p:sp>
      <p:sp>
        <p:nvSpPr>
          <p:cNvPr id="56" name="文本框 40"/>
          <p:cNvSpPr txBox="1"/>
          <p:nvPr/>
        </p:nvSpPr>
        <p:spPr>
          <a:xfrm>
            <a:off x="3851920" y="5747130"/>
            <a:ext cx="145475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学习持续性</a:t>
            </a:r>
          </a:p>
        </p:txBody>
      </p:sp>
      <p:sp>
        <p:nvSpPr>
          <p:cNvPr id="57" name="文本框 40"/>
          <p:cNvSpPr txBox="1"/>
          <p:nvPr/>
        </p:nvSpPr>
        <p:spPr>
          <a:xfrm>
            <a:off x="5488392" y="5747130"/>
            <a:ext cx="347609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课后必有作业，班主任监督学习</a:t>
            </a:r>
          </a:p>
        </p:txBody>
      </p:sp>
      <p:sp>
        <p:nvSpPr>
          <p:cNvPr id="58" name="文本框 40"/>
          <p:cNvSpPr txBox="1"/>
          <p:nvPr/>
        </p:nvSpPr>
        <p:spPr>
          <a:xfrm>
            <a:off x="1605077" y="5747130"/>
            <a:ext cx="145475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半途放弃</a:t>
            </a:r>
          </a:p>
        </p:txBody>
      </p:sp>
    </p:spTree>
    <p:extLst>
      <p:ext uri="{BB962C8B-B14F-4D97-AF65-F5344CB8AC3E}">
        <p14:creationId xmlns:p14="http://schemas.microsoft.com/office/powerpoint/2010/main" val="116601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226215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强大的课程服务体系</a:t>
            </a:r>
          </a:p>
        </p:txBody>
      </p:sp>
      <p:sp>
        <p:nvSpPr>
          <p:cNvPr id="16" name="Shape 1135"/>
          <p:cNvSpPr/>
          <p:nvPr/>
        </p:nvSpPr>
        <p:spPr bwMode="auto">
          <a:xfrm rot="10800000">
            <a:off x="2835150" y="1832988"/>
            <a:ext cx="3270250" cy="3268662"/>
          </a:xfrm>
          <a:custGeom>
            <a:avLst/>
            <a:gdLst>
              <a:gd name="T0" fmla="*/ 1634893 w 21600"/>
              <a:gd name="T1" fmla="*/ 1634212 h 21600"/>
              <a:gd name="T2" fmla="*/ 1634893 w 21600"/>
              <a:gd name="T3" fmla="*/ 1634212 h 21600"/>
              <a:gd name="T4" fmla="*/ 1634893 w 21600"/>
              <a:gd name="T5" fmla="*/ 1634212 h 21600"/>
              <a:gd name="T6" fmla="*/ 1634893 w 21600"/>
              <a:gd name="T7" fmla="*/ 1634212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60000"/>
                <a:lumOff val="40000"/>
              </a:scheme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Shape 1142"/>
          <p:cNvSpPr/>
          <p:nvPr/>
        </p:nvSpPr>
        <p:spPr bwMode="auto">
          <a:xfrm rot="1800000">
            <a:off x="3018982" y="1671698"/>
            <a:ext cx="1382713" cy="1196975"/>
          </a:xfrm>
          <a:custGeom>
            <a:avLst/>
            <a:gdLst>
              <a:gd name="T0" fmla="*/ 690909 w 21600"/>
              <a:gd name="T1" fmla="*/ 598344 h 21600"/>
              <a:gd name="T2" fmla="*/ 690909 w 21600"/>
              <a:gd name="T3" fmla="*/ 598344 h 21600"/>
              <a:gd name="T4" fmla="*/ 690909 w 21600"/>
              <a:gd name="T5" fmla="*/ 598344 h 21600"/>
              <a:gd name="T6" fmla="*/ 690909 w 21600"/>
              <a:gd name="T7" fmla="*/ 598344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Shape 1145"/>
          <p:cNvSpPr/>
          <p:nvPr/>
        </p:nvSpPr>
        <p:spPr bwMode="auto">
          <a:xfrm rot="1790900">
            <a:off x="5241800" y="3006785"/>
            <a:ext cx="1381125" cy="1196975"/>
          </a:xfrm>
          <a:custGeom>
            <a:avLst/>
            <a:gdLst>
              <a:gd name="T0" fmla="*/ 690914 w 21600"/>
              <a:gd name="T1" fmla="*/ 598351 h 21600"/>
              <a:gd name="T2" fmla="*/ 690914 w 21600"/>
              <a:gd name="T3" fmla="*/ 598351 h 21600"/>
              <a:gd name="T4" fmla="*/ 690914 w 21600"/>
              <a:gd name="T5" fmla="*/ 598351 h 21600"/>
              <a:gd name="T6" fmla="*/ 690914 w 21600"/>
              <a:gd name="T7" fmla="*/ 59835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Shape 1148"/>
          <p:cNvSpPr/>
          <p:nvPr/>
        </p:nvSpPr>
        <p:spPr bwMode="auto">
          <a:xfrm rot="1790900">
            <a:off x="4505200" y="4217730"/>
            <a:ext cx="1382712" cy="1196975"/>
          </a:xfrm>
          <a:custGeom>
            <a:avLst/>
            <a:gdLst>
              <a:gd name="T0" fmla="*/ 690914 w 21600"/>
              <a:gd name="T1" fmla="*/ 598343 h 21600"/>
              <a:gd name="T2" fmla="*/ 690914 w 21600"/>
              <a:gd name="T3" fmla="*/ 598343 h 21600"/>
              <a:gd name="T4" fmla="*/ 690914 w 21600"/>
              <a:gd name="T5" fmla="*/ 598343 h 21600"/>
              <a:gd name="T6" fmla="*/ 690914 w 21600"/>
              <a:gd name="T7" fmla="*/ 59834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Shape 1151"/>
          <p:cNvSpPr/>
          <p:nvPr/>
        </p:nvSpPr>
        <p:spPr bwMode="auto">
          <a:xfrm rot="1790900">
            <a:off x="3057400" y="4203443"/>
            <a:ext cx="1381125" cy="1196975"/>
          </a:xfrm>
          <a:custGeom>
            <a:avLst/>
            <a:gdLst>
              <a:gd name="T0" fmla="*/ 690910 w 21600"/>
              <a:gd name="T1" fmla="*/ 598348 h 21600"/>
              <a:gd name="T2" fmla="*/ 690910 w 21600"/>
              <a:gd name="T3" fmla="*/ 598348 h 21600"/>
              <a:gd name="T4" fmla="*/ 690910 w 21600"/>
              <a:gd name="T5" fmla="*/ 598348 h 21600"/>
              <a:gd name="T6" fmla="*/ 690910 w 21600"/>
              <a:gd name="T7" fmla="*/ 598348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Shape 1154"/>
          <p:cNvSpPr/>
          <p:nvPr/>
        </p:nvSpPr>
        <p:spPr bwMode="auto">
          <a:xfrm rot="1790900">
            <a:off x="2314450" y="2960430"/>
            <a:ext cx="1381125" cy="1196975"/>
          </a:xfrm>
          <a:custGeom>
            <a:avLst/>
            <a:gdLst>
              <a:gd name="T0" fmla="*/ 690912 w 21600"/>
              <a:gd name="T1" fmla="*/ 598343 h 21600"/>
              <a:gd name="T2" fmla="*/ 690912 w 21600"/>
              <a:gd name="T3" fmla="*/ 598343 h 21600"/>
              <a:gd name="T4" fmla="*/ 690912 w 21600"/>
              <a:gd name="T5" fmla="*/ 598343 h 21600"/>
              <a:gd name="T6" fmla="*/ 690912 w 21600"/>
              <a:gd name="T7" fmla="*/ 59834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/>
        </p:nvSpPr>
        <p:spPr bwMode="auto">
          <a:xfrm>
            <a:off x="5337050" y="280771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 Placeholder 2"/>
          <p:cNvSpPr>
            <a:spLocks noGrp="1"/>
          </p:cNvSpPr>
          <p:nvPr/>
        </p:nvSpPr>
        <p:spPr bwMode="auto">
          <a:xfrm>
            <a:off x="4603625" y="4088825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/>
        </p:nvSpPr>
        <p:spPr bwMode="auto">
          <a:xfrm>
            <a:off x="3151062" y="4082475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"/>
          <p:cNvSpPr>
            <a:spLocks noGrp="1"/>
          </p:cNvSpPr>
          <p:nvPr/>
        </p:nvSpPr>
        <p:spPr bwMode="auto">
          <a:xfrm>
            <a:off x="2403350" y="283311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Shape 1139"/>
          <p:cNvSpPr/>
          <p:nvPr/>
        </p:nvSpPr>
        <p:spPr bwMode="auto">
          <a:xfrm rot="1790900">
            <a:off x="3612391" y="2804160"/>
            <a:ext cx="1699260" cy="1471930"/>
          </a:xfrm>
          <a:custGeom>
            <a:avLst/>
            <a:gdLst>
              <a:gd name="T0" fmla="*/ 742249 w 21600"/>
              <a:gd name="T1" fmla="*/ 642811 h 21600"/>
              <a:gd name="T2" fmla="*/ 742249 w 21600"/>
              <a:gd name="T3" fmla="*/ 642811 h 21600"/>
              <a:gd name="T4" fmla="*/ 742249 w 21600"/>
              <a:gd name="T5" fmla="*/ 642811 h 21600"/>
              <a:gd name="T6" fmla="*/ 742249 w 21600"/>
              <a:gd name="T7" fmla="*/ 64281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/>
        </p:nvSpPr>
        <p:spPr bwMode="auto">
          <a:xfrm>
            <a:off x="3855912" y="2741038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Shape 1142"/>
          <p:cNvSpPr/>
          <p:nvPr/>
        </p:nvSpPr>
        <p:spPr bwMode="auto">
          <a:xfrm rot="1800000">
            <a:off x="4516312" y="1644393"/>
            <a:ext cx="1382713" cy="1196975"/>
          </a:xfrm>
          <a:custGeom>
            <a:avLst/>
            <a:gdLst>
              <a:gd name="T0" fmla="*/ 690909 w 21600"/>
              <a:gd name="T1" fmla="*/ 598344 h 21600"/>
              <a:gd name="T2" fmla="*/ 690909 w 21600"/>
              <a:gd name="T3" fmla="*/ 598344 h 21600"/>
              <a:gd name="T4" fmla="*/ 690909 w 21600"/>
              <a:gd name="T5" fmla="*/ 598344 h 21600"/>
              <a:gd name="T6" fmla="*/ 690909 w 21600"/>
              <a:gd name="T7" fmla="*/ 598344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文本框 3"/>
          <p:cNvSpPr txBox="1"/>
          <p:nvPr/>
        </p:nvSpPr>
        <p:spPr>
          <a:xfrm>
            <a:off x="900661" y="2072005"/>
            <a:ext cx="192433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与腾讯联合办学</a:t>
            </a:r>
          </a:p>
          <a:p>
            <a:pPr algn="r"/>
            <a:endParaRPr lang="zh-CN" altLang="en-US" sz="16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347596" y="1905000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26"/>
          <p:cNvSpPr txBox="1"/>
          <p:nvPr/>
        </p:nvSpPr>
        <p:spPr>
          <a:xfrm>
            <a:off x="3496821" y="2007235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4" name="椭圆 33"/>
          <p:cNvSpPr/>
          <p:nvPr/>
        </p:nvSpPr>
        <p:spPr>
          <a:xfrm>
            <a:off x="4841116" y="4434840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565651" y="3182620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376171" y="4413250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829686" y="1932305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2631316" y="3220085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9"/>
          <p:cNvSpPr txBox="1"/>
          <p:nvPr/>
        </p:nvSpPr>
        <p:spPr>
          <a:xfrm>
            <a:off x="2814196" y="3294380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40" name="文本框 40"/>
          <p:cNvSpPr txBox="1"/>
          <p:nvPr/>
        </p:nvSpPr>
        <p:spPr>
          <a:xfrm>
            <a:off x="3568576" y="4539615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41" name="文本框 41"/>
          <p:cNvSpPr txBox="1"/>
          <p:nvPr/>
        </p:nvSpPr>
        <p:spPr>
          <a:xfrm>
            <a:off x="4940176" y="2007235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42" name="文本框 42"/>
          <p:cNvSpPr txBox="1"/>
          <p:nvPr/>
        </p:nvSpPr>
        <p:spPr>
          <a:xfrm>
            <a:off x="5676776" y="3294380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3" name="文本框 43"/>
          <p:cNvSpPr txBox="1"/>
          <p:nvPr/>
        </p:nvSpPr>
        <p:spPr>
          <a:xfrm>
            <a:off x="5023361" y="4509135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44" name="文本框 44"/>
          <p:cNvSpPr txBox="1"/>
          <p:nvPr/>
        </p:nvSpPr>
        <p:spPr>
          <a:xfrm>
            <a:off x="376943" y="3311525"/>
            <a:ext cx="1711448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讲师班主任助教</a:t>
            </a:r>
          </a:p>
          <a:p>
            <a:pPr algn="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全程跟踪</a:t>
            </a:r>
          </a:p>
          <a:p>
            <a:endParaRPr lang="zh-CN" altLang="en-US"/>
          </a:p>
        </p:txBody>
      </p:sp>
      <p:sp>
        <p:nvSpPr>
          <p:cNvPr id="45" name="文本框 45"/>
          <p:cNvSpPr txBox="1"/>
          <p:nvPr/>
        </p:nvSpPr>
        <p:spPr>
          <a:xfrm>
            <a:off x="905703" y="4721860"/>
            <a:ext cx="1906588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课前预习课后复习</a:t>
            </a:r>
          </a:p>
          <a:p>
            <a:endParaRPr lang="zh-CN" altLang="en-US"/>
          </a:p>
        </p:txBody>
      </p:sp>
      <p:sp>
        <p:nvSpPr>
          <p:cNvPr id="46" name="文本框 46"/>
          <p:cNvSpPr txBox="1"/>
          <p:nvPr/>
        </p:nvSpPr>
        <p:spPr>
          <a:xfrm>
            <a:off x="6116831" y="2048510"/>
            <a:ext cx="1839039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在线直播教学</a:t>
            </a:r>
          </a:p>
        </p:txBody>
      </p:sp>
      <p:sp>
        <p:nvSpPr>
          <p:cNvPr id="47" name="文本框 48"/>
          <p:cNvSpPr txBox="1"/>
          <p:nvPr/>
        </p:nvSpPr>
        <p:spPr>
          <a:xfrm>
            <a:off x="6819777" y="3410585"/>
            <a:ext cx="192818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高清加密视频录制</a:t>
            </a:r>
          </a:p>
        </p:txBody>
      </p:sp>
      <p:sp>
        <p:nvSpPr>
          <p:cNvPr id="48" name="文本框 49"/>
          <p:cNvSpPr txBox="1"/>
          <p:nvPr/>
        </p:nvSpPr>
        <p:spPr>
          <a:xfrm>
            <a:off x="6188586" y="4683125"/>
            <a:ext cx="2127324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课后专职老师答疑</a:t>
            </a:r>
          </a:p>
        </p:txBody>
      </p:sp>
      <p:sp>
        <p:nvSpPr>
          <p:cNvPr id="49" name="文本框 50"/>
          <p:cNvSpPr txBox="1"/>
          <p:nvPr/>
        </p:nvSpPr>
        <p:spPr>
          <a:xfrm>
            <a:off x="3281556" y="3197225"/>
            <a:ext cx="22974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腾讯五星认证企业</a:t>
            </a:r>
          </a:p>
          <a:p>
            <a:pPr algn="ctr"/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课程联合制作</a:t>
            </a:r>
          </a:p>
          <a:p>
            <a:pPr algn="ctr"/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优秀学员内推</a:t>
            </a:r>
          </a:p>
        </p:txBody>
      </p:sp>
    </p:spTree>
    <p:extLst>
      <p:ext uri="{BB962C8B-B14F-4D97-AF65-F5344CB8AC3E}">
        <p14:creationId xmlns:p14="http://schemas.microsoft.com/office/powerpoint/2010/main" val="27788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7F7F7F"/>
      </a:lt2>
      <a:accent1>
        <a:srgbClr val="30A8C4"/>
      </a:accent1>
      <a:accent2>
        <a:srgbClr val="7F7F7F"/>
      </a:accent2>
      <a:accent3>
        <a:srgbClr val="30A8C4"/>
      </a:accent3>
      <a:accent4>
        <a:srgbClr val="7F7F7F"/>
      </a:accent4>
      <a:accent5>
        <a:srgbClr val="30A8C4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563</Words>
  <Application>Microsoft Office PowerPoint</Application>
  <PresentationFormat>全屏显示(4:3)</PresentationFormat>
  <Paragraphs>131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+中文正文</vt:lpstr>
      <vt:lpstr>FontAwesome</vt:lpstr>
      <vt:lpstr>Kontrapunkt Bob</vt:lpstr>
      <vt:lpstr>Lato Light</vt:lpstr>
      <vt:lpstr>Lato Regular</vt:lpstr>
      <vt:lpstr>冬青黑体简体中文 W3</vt:lpstr>
      <vt:lpstr>方正姚体</vt:lpstr>
      <vt:lpstr>华文行楷</vt:lpstr>
      <vt:lpstr>楷体</vt:lpstr>
      <vt:lpstr>宋体</vt:lpstr>
      <vt:lpstr>微软雅黑</vt:lpstr>
      <vt:lpstr>Arial</vt:lpstr>
      <vt:lpstr>Calibri</vt:lpstr>
      <vt:lpstr>Haettenschweiler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>USER</dc:creator>
  <cp:lastModifiedBy>微软用户</cp:lastModifiedBy>
  <cp:revision>653</cp:revision>
  <dcterms:created xsi:type="dcterms:W3CDTF">2014-11-09T01:07:00Z</dcterms:created>
  <dcterms:modified xsi:type="dcterms:W3CDTF">2019-02-20T06:25:34Z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